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884" r:id="rId2"/>
    <p:sldId id="941" r:id="rId3"/>
    <p:sldId id="939" r:id="rId4"/>
    <p:sldId id="940" r:id="rId5"/>
    <p:sldId id="948" r:id="rId6"/>
    <p:sldId id="893" r:id="rId7"/>
    <p:sldId id="918" r:id="rId8"/>
    <p:sldId id="897" r:id="rId9"/>
    <p:sldId id="898" r:id="rId10"/>
    <p:sldId id="943" r:id="rId11"/>
    <p:sldId id="919" r:id="rId12"/>
    <p:sldId id="945" r:id="rId13"/>
    <p:sldId id="944" r:id="rId14"/>
    <p:sldId id="946" r:id="rId15"/>
    <p:sldId id="950" r:id="rId16"/>
    <p:sldId id="947" r:id="rId17"/>
    <p:sldId id="928" r:id="rId18"/>
    <p:sldId id="949" r:id="rId19"/>
    <p:sldId id="937" r:id="rId20"/>
    <p:sldId id="927" r:id="rId21"/>
  </p:sldIdLst>
  <p:sldSz cx="9144000" cy="6858000" type="screen4x3"/>
  <p:notesSz cx="6735763" cy="98663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00FFFF"/>
    <a:srgbClr val="00FFCC"/>
    <a:srgbClr val="00FF99"/>
    <a:srgbClr val="996633"/>
    <a:srgbClr val="BFF3E4"/>
    <a:srgbClr val="CCFFCC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6" autoAdjust="0"/>
    <p:restoredTop sz="86455" autoAdjust="0"/>
  </p:normalViewPr>
  <p:slideViewPr>
    <p:cSldViewPr>
      <p:cViewPr varScale="1">
        <p:scale>
          <a:sx n="74" d="100"/>
          <a:sy n="74" d="100"/>
        </p:scale>
        <p:origin x="1212" y="72"/>
      </p:cViewPr>
      <p:guideLst>
        <p:guide orient="horz" pos="2160"/>
        <p:guide pos="5184"/>
      </p:guideLst>
    </p:cSldViewPr>
  </p:slideViewPr>
  <p:outlineViewPr>
    <p:cViewPr>
      <p:scale>
        <a:sx n="33" d="100"/>
        <a:sy n="33" d="100"/>
      </p:scale>
      <p:origin x="240" y="2252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30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ean4\data\MILIEU\KLIMAAT\Gemeenten\Overzicht%20uitstoot%20per%20gemeent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ean4\data\MILIEU\KLIMAAT\Gemeenten\Overzicht%20uitstoot%20per%20gemeent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ean4\data\MILIEU\KLIMAAT\Gemeenten\5.%20overzicht%20gemeenten%20-%20nulmeting%20versie%207\2014%2012%20Overzicht%20uitstoot%20gemeenten%20_%20nulmeting%20versie%20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ean4\data\MILIEU\KLIMAAT\Gemeenten\5.%20overzicht%20gemeenten%20-%20nulmeting%20versie%207\2014%2012%20Overzicht%20uitstoot%20gemeenten%20_%20nulmeting%20versie%20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ean4\data\MILIEU\KLIMAAT\Gemeenten\Mortsel\20140902%20Startvergadering%20proeftraject\BerekeningBroeikasgasuitstoot%20Mortsel%20(versie%20juni%202014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gean4\data\MILIEU\KLIMAAT\Gemeenten\Mortsel\20140902%20Startvergadering%20proeftraject\BerekeningBroeikasgasuitstoot%20Mortsel%20(versie%20juni%202014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>
                <a:latin typeface="Arial" pitchFamily="34" charset="0"/>
                <a:cs typeface="Arial" pitchFamily="34" charset="0"/>
              </a:rPr>
              <a:t>Energieverbruik </a:t>
            </a:r>
            <a:r>
              <a:rPr lang="nl-BE" dirty="0" err="1">
                <a:latin typeface="Arial" pitchFamily="34" charset="0"/>
                <a:cs typeface="Arial" pitchFamily="34" charset="0"/>
              </a:rPr>
              <a:t>IGEAN-regio</a:t>
            </a:r>
            <a:r>
              <a:rPr lang="nl-BE" baseline="0" dirty="0">
                <a:latin typeface="Arial" pitchFamily="34" charset="0"/>
                <a:cs typeface="Arial" pitchFamily="34" charset="0"/>
              </a:rPr>
              <a:t> per sector</a:t>
            </a:r>
            <a:endParaRPr lang="nl-BE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9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BE" dirty="0"/>
              <a:t>Energieverbruik </a:t>
            </a:r>
            <a:r>
              <a:rPr lang="nl-BE" dirty="0" err="1" smtClean="0"/>
              <a:t>Mortsel</a:t>
            </a:r>
            <a:r>
              <a:rPr lang="nl-BE" baseline="0" dirty="0" smtClean="0"/>
              <a:t> </a:t>
            </a:r>
            <a:r>
              <a:rPr lang="nl-BE" baseline="0" dirty="0"/>
              <a:t>per sector</a:t>
            </a:r>
          </a:p>
        </c:rich>
      </c:tx>
      <c:layout/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7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l-BE" sz="1800" b="1" i="0" baseline="0" dirty="0"/>
              <a:t>CO</a:t>
            </a:r>
            <a:r>
              <a:rPr lang="nl-BE" sz="1800" b="1" i="0" baseline="-25000" dirty="0"/>
              <a:t>2</a:t>
            </a:r>
            <a:r>
              <a:rPr lang="nl-BE" sz="1800" b="1" i="0" baseline="0" dirty="0"/>
              <a:t>-uitstoot </a:t>
            </a:r>
            <a:r>
              <a:rPr lang="nl-BE" sz="1800" b="1" i="0" baseline="0" dirty="0" err="1"/>
              <a:t>IGEAN-regio</a:t>
            </a:r>
            <a:r>
              <a:rPr lang="nl-BE" sz="1800" b="1" i="0" baseline="0" dirty="0"/>
              <a:t> per sector in </a:t>
            </a:r>
            <a:r>
              <a:rPr lang="nl-BE" sz="1800" b="1" i="0" baseline="0" dirty="0" smtClean="0"/>
              <a:t>2011</a:t>
            </a:r>
            <a:endParaRPr lang="nl-BE" sz="1800" b="1" i="0" baseline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7.9112556126594333E-2"/>
                  <c:y val="-0.1648194345310312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599115307539952"/>
                  <c:y val="-6.045808216080229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679641260929392"/>
                  <c:y val="0.143271010351566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4844011588915362E-2"/>
                  <c:y val="4.26598729355561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6.5467618950924844E-2"/>
                  <c:y val="7.35512478337719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'Regio zonder snelwegen'!$A$21:$A$27</c:f>
              <c:strCache>
                <c:ptCount val="7"/>
                <c:pt idx="0">
                  <c:v>huishoudens</c:v>
                </c:pt>
                <c:pt idx="1">
                  <c:v>openbare verlichting</c:v>
                </c:pt>
                <c:pt idx="2">
                  <c:v>landbouw</c:v>
                </c:pt>
                <c:pt idx="3">
                  <c:v>industrie (niet-ETS)</c:v>
                </c:pt>
                <c:pt idx="4">
                  <c:v>particulier en commercieel vervoer</c:v>
                </c:pt>
                <c:pt idx="5">
                  <c:v>openbaar vervoer</c:v>
                </c:pt>
                <c:pt idx="6">
                  <c:v>tertiair</c:v>
                </c:pt>
              </c:strCache>
            </c:strRef>
          </c:cat>
          <c:val>
            <c:numRef>
              <c:f>'Regio zonder snelwegen'!$AE$21:$AE$27</c:f>
              <c:numCache>
                <c:formatCode>#,##0</c:formatCode>
                <c:ptCount val="7"/>
                <c:pt idx="0">
                  <c:v>792419.75089461345</c:v>
                </c:pt>
                <c:pt idx="1">
                  <c:v>6091.5163496464174</c:v>
                </c:pt>
                <c:pt idx="2">
                  <c:v>187604.31534343335</c:v>
                </c:pt>
                <c:pt idx="3">
                  <c:v>307352.84907888429</c:v>
                </c:pt>
                <c:pt idx="4">
                  <c:v>513678.84016760689</c:v>
                </c:pt>
                <c:pt idx="5">
                  <c:v>20052.972637033672</c:v>
                </c:pt>
                <c:pt idx="6">
                  <c:v>369003.68854051392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nl-BE" sz="1800" b="1" i="0" baseline="0"/>
              <a:t>CO</a:t>
            </a:r>
            <a:r>
              <a:rPr lang="nl-BE" sz="1800" b="1" i="0" baseline="-25000"/>
              <a:t>2</a:t>
            </a:r>
            <a:r>
              <a:rPr lang="nl-BE" sz="1800" b="1" i="0" baseline="0"/>
              <a:t>-uitstoot Mortsel per sector in 2011</a:t>
            </a:r>
            <a:endParaRPr lang="nl-BE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numFmt formatCode="0.0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Mortsel!$A$21:$A$30</c:f>
              <c:strCache>
                <c:ptCount val="10"/>
                <c:pt idx="0">
                  <c:v>huishoudens</c:v>
                </c:pt>
                <c:pt idx="2">
                  <c:v>landbouw</c:v>
                </c:pt>
                <c:pt idx="3">
                  <c:v>industrie (niet-ETS)</c:v>
                </c:pt>
                <c:pt idx="4">
                  <c:v>particulier en commercieel vervoer</c:v>
                </c:pt>
                <c:pt idx="5">
                  <c:v>openbaar vervoer</c:v>
                </c:pt>
                <c:pt idx="6">
                  <c:v>tertiair</c:v>
                </c:pt>
                <c:pt idx="7">
                  <c:v>eigen gebouwen</c:v>
                </c:pt>
                <c:pt idx="8">
                  <c:v>eigen openbare verlichting</c:v>
                </c:pt>
                <c:pt idx="9">
                  <c:v>eigen vloot</c:v>
                </c:pt>
              </c:strCache>
            </c:strRef>
          </c:cat>
          <c:val>
            <c:numRef>
              <c:f>Mortsel!$B$21:$B$30</c:f>
              <c:numCache>
                <c:formatCode>General</c:formatCode>
                <c:ptCount val="10"/>
                <c:pt idx="0" formatCode="#,##0">
                  <c:v>36473.38669762799</c:v>
                </c:pt>
                <c:pt idx="2" formatCode="#,##0">
                  <c:v>1583.2723550600513</c:v>
                </c:pt>
                <c:pt idx="3" formatCode="#,##0">
                  <c:v>3719.0751927501665</c:v>
                </c:pt>
                <c:pt idx="4" formatCode="#,##0">
                  <c:v>17205.996138701725</c:v>
                </c:pt>
                <c:pt idx="5" formatCode="#,##0">
                  <c:v>623.23846482803754</c:v>
                </c:pt>
                <c:pt idx="6" formatCode="#,##0">
                  <c:v>14531.206969963934</c:v>
                </c:pt>
                <c:pt idx="7" formatCode="#,##0">
                  <c:v>1742.2875107904881</c:v>
                </c:pt>
                <c:pt idx="8" formatCode="#,##0">
                  <c:v>200.46014999841387</c:v>
                </c:pt>
                <c:pt idx="9" formatCode="#,##0">
                  <c:v>106.59904800867331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B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Dienstverplaat-singen
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'GRAF. TOTAAL'!$N$30:$N$33</c:f>
              <c:strCache>
                <c:ptCount val="4"/>
                <c:pt idx="0">
                  <c:v>Stookinstallaties</c:v>
                </c:pt>
                <c:pt idx="1">
                  <c:v>Dienstverplaatsingen</c:v>
                </c:pt>
                <c:pt idx="2">
                  <c:v>Elektriciteit OV</c:v>
                </c:pt>
                <c:pt idx="3">
                  <c:v>Elektriciteit gebouwen</c:v>
                </c:pt>
              </c:strCache>
            </c:strRef>
          </c:cat>
          <c:val>
            <c:numRef>
              <c:f>'GRAF. TOTAAL'!$O$30:$O$33</c:f>
              <c:numCache>
                <c:formatCode>General</c:formatCode>
                <c:ptCount val="4"/>
                <c:pt idx="0">
                  <c:v>1403.83</c:v>
                </c:pt>
                <c:pt idx="1">
                  <c:v>123.4</c:v>
                </c:pt>
                <c:pt idx="2">
                  <c:v>91.43</c:v>
                </c:pt>
                <c:pt idx="3">
                  <c:v>156.38000000000011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6807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454" y="4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6807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371812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6807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454" y="9371812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6807">
              <a:defRPr sz="1200" b="0"/>
            </a:lvl1pPr>
          </a:lstStyle>
          <a:p>
            <a:pPr>
              <a:defRPr/>
            </a:pPr>
            <a:fld id="{F0EAE1EF-E1EF-4912-817F-929A8B1292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763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6807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454" y="4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6807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747" y="4685116"/>
            <a:ext cx="4938275" cy="444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371812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6807">
              <a:defRPr sz="12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454" y="9371812"/>
            <a:ext cx="2919312" cy="49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6807">
              <a:defRPr sz="1200" b="0"/>
            </a:lvl1pPr>
          </a:lstStyle>
          <a:p>
            <a:pPr>
              <a:defRPr/>
            </a:pPr>
            <a:fld id="{6DE605A2-BE23-417F-8BDE-CCA5923A57C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64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522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BE" smtClean="0"/>
          </a:p>
        </p:txBody>
      </p:sp>
      <p:sp>
        <p:nvSpPr>
          <p:cNvPr id="522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CEB40804-D74B-4C04-9A90-FA31713303B4}" type="slidenum">
              <a:rPr lang="nl-NL" smtClean="0"/>
              <a:pPr defTabSz="917575"/>
              <a:t>1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12365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B62FB-9464-45FB-8E18-3D33371714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4C3AA-7C74-425F-BA07-073F11E0122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82688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45088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30D93-CAC7-4364-A952-90654C9058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571DC-FD0F-43DF-B4DF-11CD7FBB82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AAAEE-5A94-40C5-81DC-72EEAECAC1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8FB17-A2D7-4C21-8096-6A08380B06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417514" y="641351"/>
            <a:ext cx="438151" cy="47466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800102" y="641351"/>
            <a:ext cx="328613" cy="474664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541341" y="1063625"/>
            <a:ext cx="422275" cy="474664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912814" y="1063625"/>
            <a:ext cx="368300" cy="474664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27001" y="9906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62003" y="533401"/>
            <a:ext cx="31751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442914" y="13239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nl-BE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28600"/>
            <a:ext cx="7794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nl-NL"/>
              <a:t>Bezoek afvalverwerking I.G.E.A.N.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4CC348B-1137-4494-9DFA-3540D83B6BF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ps.vlaanderen.be/lokaal/burgemeestersconvenant/burgemeestersconvenant.htm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jdelijke aanduiding voor dianumm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0BEFAC-B002-4425-8004-1BF8909975E6}" type="slidenum">
              <a:rPr lang="nl-NL" smtClean="0"/>
              <a:pPr/>
              <a:t>1</a:t>
            </a:fld>
            <a:endParaRPr lang="nl-NL" dirty="0" smtClean="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38202" y="1905000"/>
            <a:ext cx="7102475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BE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BE" sz="3600" dirty="0" smtClean="0">
                <a:latin typeface="Arial" pitchFamily="34" charset="0"/>
                <a:cs typeface="Arial" pitchFamily="34" charset="0"/>
              </a:rPr>
              <a:t>Milieuraad</a:t>
            </a:r>
          </a:p>
          <a:p>
            <a:pPr algn="ctr"/>
            <a:endParaRPr lang="nl-B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nl-B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nl-B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BE" dirty="0" smtClean="0">
                <a:latin typeface="Arial" pitchFamily="34" charset="0"/>
                <a:cs typeface="Arial" pitchFamily="34" charset="0"/>
              </a:rPr>
              <a:t>21 mei </a:t>
            </a:r>
            <a:r>
              <a:rPr lang="nl-B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2015 – 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nl-B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</a:p>
          <a:p>
            <a:pPr algn="ctr"/>
            <a:r>
              <a:rPr lang="nl-BE" dirty="0" err="1" smtClean="0">
                <a:latin typeface="Arial" pitchFamily="34" charset="0"/>
                <a:cs typeface="Arial" pitchFamily="34" charset="0"/>
              </a:rPr>
              <a:t>Mortsel</a:t>
            </a:r>
            <a:endParaRPr lang="nl-B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nl-BE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 descr="http://www.mortsel.be/mrm/images/logo_sta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05857" y="2996952"/>
            <a:ext cx="3967163" cy="1057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293496" cy="1012825"/>
          </a:xfrm>
        </p:spPr>
        <p:txBody>
          <a:bodyPr>
            <a:normAutofit/>
          </a:bodyPr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Grootste sector = huishoudens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mtClean="0">
                <a:latin typeface="Arial" pitchFamily="34" charset="0"/>
                <a:cs typeface="Arial" pitchFamily="34" charset="0"/>
              </a:rPr>
              <a:t>36.473 ton CO</a:t>
            </a:r>
            <a:r>
              <a:rPr lang="nl-BE" baseline="-25000" smtClean="0"/>
              <a:t>2</a:t>
            </a:r>
            <a:r>
              <a:rPr lang="nl-BE" smtClean="0">
                <a:latin typeface="Arial" pitchFamily="34" charset="0"/>
                <a:cs typeface="Arial" pitchFamily="34" charset="0"/>
              </a:rPr>
              <a:t>–uitstoot (47,87%)</a:t>
            </a:r>
          </a:p>
          <a:p>
            <a:pPr lvl="1"/>
            <a:r>
              <a:rPr lang="nl-BE" smtClean="0">
                <a:latin typeface="Arial" pitchFamily="34" charset="0"/>
                <a:cs typeface="Arial" pitchFamily="34" charset="0"/>
              </a:rPr>
              <a:t>69,8% aardgas</a:t>
            </a:r>
          </a:p>
          <a:p>
            <a:pPr lvl="1"/>
            <a:r>
              <a:rPr lang="nl-BE" smtClean="0">
                <a:latin typeface="Arial" pitchFamily="34" charset="0"/>
                <a:cs typeface="Arial" pitchFamily="34" charset="0"/>
              </a:rPr>
              <a:t>20,3% elektriciteit</a:t>
            </a:r>
          </a:p>
          <a:p>
            <a:pPr lvl="1"/>
            <a:r>
              <a:rPr lang="nl-BE" smtClean="0">
                <a:latin typeface="Arial" pitchFamily="34" charset="0"/>
                <a:cs typeface="Arial" pitchFamily="34" charset="0"/>
              </a:rPr>
              <a:t>9,5% stookolie</a:t>
            </a:r>
            <a:endParaRPr lang="nl-BE" smtClean="0">
              <a:cs typeface="Arial" pitchFamily="34" charset="0"/>
            </a:endParaRPr>
          </a:p>
          <a:p>
            <a:pPr lvl="1"/>
            <a:r>
              <a:rPr lang="nl-BE" smtClean="0">
                <a:latin typeface="Arial" pitchFamily="34" charset="0"/>
                <a:cs typeface="Arial" pitchFamily="34" charset="0"/>
              </a:rPr>
              <a:t>0,4% vloeibaar gas</a:t>
            </a:r>
            <a:endParaRPr lang="nl-BE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18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Kostprijs per huishouden</a:t>
            </a:r>
            <a:endParaRPr lang="nl-BE" sz="36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 smtClean="0"/>
              <a:t>Energieprijzen december 2011</a:t>
            </a:r>
            <a:r>
              <a:rPr lang="nl-BE" dirty="0" smtClean="0"/>
              <a:t>	</a:t>
            </a:r>
          </a:p>
          <a:p>
            <a:pPr lvl="1"/>
            <a:r>
              <a:rPr lang="nl-BE" sz="2400" dirty="0" smtClean="0"/>
              <a:t>1 kWh elektriciteit € 0.21 (gemiddeld verbruik)</a:t>
            </a:r>
          </a:p>
          <a:p>
            <a:pPr lvl="1"/>
            <a:r>
              <a:rPr lang="nl-BE" sz="2400" dirty="0" smtClean="0"/>
              <a:t>1 kWh gas € 0.07 (gemiddeld verbruik)</a:t>
            </a:r>
            <a:endParaRPr lang="nl-BE" dirty="0" smtClean="0"/>
          </a:p>
          <a:p>
            <a:r>
              <a:rPr lang="nl-BE" sz="2800" dirty="0" smtClean="0"/>
              <a:t>In 2011 spendeerden </a:t>
            </a:r>
            <a:r>
              <a:rPr lang="nl-BE" sz="2800" dirty="0" err="1" smtClean="0"/>
              <a:t>Mortselaren</a:t>
            </a:r>
            <a:r>
              <a:rPr lang="nl-BE" sz="2800" dirty="0" smtClean="0"/>
              <a:t> samen 16.687.555 euro aan elektriciteit en gas (los van eigen productie) = € 1.549 per gezin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pic>
        <p:nvPicPr>
          <p:cNvPr id="7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653536" cy="1012825"/>
          </a:xfrm>
        </p:spPr>
        <p:txBody>
          <a:bodyPr/>
          <a:lstStyle/>
          <a:p>
            <a:r>
              <a:rPr lang="nl-BE" sz="3600" dirty="0">
                <a:latin typeface="Arial" pitchFamily="34" charset="0"/>
                <a:cs typeface="Arial" pitchFamily="34" charset="0"/>
              </a:rPr>
              <a:t>2</a:t>
            </a:r>
            <a:r>
              <a:rPr lang="nl-BE" sz="3600" baseline="300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nl-BE" sz="3600" dirty="0" smtClean="0">
                <a:latin typeface="Arial" pitchFamily="34" charset="0"/>
                <a:cs typeface="Arial" pitchFamily="34" charset="0"/>
              </a:rPr>
              <a:t> grootste sector = vervoer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17.206 ton CO</a:t>
            </a:r>
            <a:r>
              <a:rPr lang="nl-BE" baseline="-25000" dirty="0" smtClean="0"/>
              <a:t>2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–uitstoot (22,58%)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80,7% diesel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18,8% benzine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0,5% vloeibaar gas</a:t>
            </a:r>
          </a:p>
          <a:p>
            <a:pPr lvl="1"/>
            <a:endParaRPr lang="nl-BE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66,7% personenwagens op genummerde wegen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27,5% </a:t>
            </a:r>
            <a:r>
              <a:rPr lang="nl-BE" dirty="0">
                <a:latin typeface="Arial" pitchFamily="34" charset="0"/>
                <a:cs typeface="Arial" pitchFamily="34" charset="0"/>
              </a:rPr>
              <a:t>personenwagens op niet-genummerde wegen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4,4% </a:t>
            </a:r>
            <a:r>
              <a:rPr lang="nl-BE" dirty="0">
                <a:latin typeface="Arial" pitchFamily="34" charset="0"/>
                <a:cs typeface="Arial" pitchFamily="34" charset="0"/>
              </a:rPr>
              <a:t>zware vrachtwagens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1,37% lichte vrachtwagens</a:t>
            </a:r>
          </a:p>
        </p:txBody>
      </p:sp>
      <p:pic>
        <p:nvPicPr>
          <p:cNvPr id="4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502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581528" cy="1012825"/>
          </a:xfrm>
        </p:spPr>
        <p:txBody>
          <a:bodyPr>
            <a:normAutofit/>
          </a:bodyPr>
          <a:lstStyle/>
          <a:p>
            <a:r>
              <a:rPr lang="nl-BE" sz="3600" dirty="0">
                <a:latin typeface="Arial" pitchFamily="34" charset="0"/>
                <a:cs typeface="Arial" pitchFamily="34" charset="0"/>
              </a:rPr>
              <a:t>3</a:t>
            </a:r>
            <a:r>
              <a:rPr lang="nl-BE" sz="3600" baseline="300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nl-BE" sz="3600" dirty="0" smtClean="0">
                <a:latin typeface="Arial" pitchFamily="34" charset="0"/>
                <a:cs typeface="Arial" pitchFamily="34" charset="0"/>
              </a:rPr>
              <a:t> grootste sector = tertiair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14.531 ton CO</a:t>
            </a:r>
            <a:r>
              <a:rPr lang="nl-BE" baseline="-25000" dirty="0" smtClean="0"/>
              <a:t>2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–uitstoot (19,07%)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26,3% </a:t>
            </a:r>
            <a:r>
              <a:rPr lang="nl-BE" dirty="0">
                <a:latin typeface="Arial" pitchFamily="34" charset="0"/>
                <a:cs typeface="Arial" pitchFamily="34" charset="0"/>
              </a:rPr>
              <a:t>kantoren en administraties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25,7% gezondheidszorg en maatschappelijke dienstverlening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17,1% handel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16,2% rest tertiair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6,3% </a:t>
            </a:r>
            <a:r>
              <a:rPr lang="nl-BE" dirty="0">
                <a:latin typeface="Arial" pitchFamily="34" charset="0"/>
                <a:cs typeface="Arial" pitchFamily="34" charset="0"/>
              </a:rPr>
              <a:t>Horeca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4,4% andere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gemeenschaps-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, sociale en persoonlijke dienstverlening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4% onderwijs</a:t>
            </a:r>
            <a:endParaRPr lang="nl-BE" dirty="0">
              <a:latin typeface="Arial" pitchFamily="34" charset="0"/>
              <a:cs typeface="Arial" pitchFamily="34" charset="0"/>
            </a:endParaRPr>
          </a:p>
          <a:p>
            <a:endParaRPr lang="nl-BE" dirty="0"/>
          </a:p>
        </p:txBody>
      </p:sp>
      <p:pic>
        <p:nvPicPr>
          <p:cNvPr id="4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07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012825"/>
          </a:xfrm>
        </p:spPr>
        <p:txBody>
          <a:bodyPr/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BE" sz="3600" baseline="30000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nl-BE" sz="3600" dirty="0" smtClean="0">
                <a:latin typeface="Arial" pitchFamily="34" charset="0"/>
                <a:cs typeface="Arial" pitchFamily="34" charset="0"/>
              </a:rPr>
              <a:t> grootste sector = industrie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3.719 ton CO</a:t>
            </a:r>
            <a:r>
              <a:rPr lang="nl-BE" baseline="-25000" dirty="0" smtClean="0"/>
              <a:t>2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–uitstoot (4,88%)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82,4% aardgas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11,2% </a:t>
            </a:r>
            <a:r>
              <a:rPr lang="nl-BE" dirty="0">
                <a:latin typeface="Arial" pitchFamily="34" charset="0"/>
                <a:cs typeface="Arial" pitchFamily="34" charset="0"/>
              </a:rPr>
              <a:t>elektriciteit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6,2% stookolie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0,2% vloeibaar gas</a:t>
            </a:r>
          </a:p>
          <a:p>
            <a:endParaRPr lang="nl-BE" dirty="0" smtClean="0"/>
          </a:p>
          <a:p>
            <a:r>
              <a:rPr lang="nl-BE" dirty="0" smtClean="0">
                <a:latin typeface="Arial" pitchFamily="34" charset="0"/>
                <a:cs typeface="Arial" pitchFamily="34" charset="0"/>
              </a:rPr>
              <a:t>Belangrijk: Excl.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ETS-bedrijven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(site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Agfa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Gevaert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Mortsel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nl-BE" dirty="0"/>
          </a:p>
        </p:txBody>
      </p:sp>
      <p:pic>
        <p:nvPicPr>
          <p:cNvPr id="4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14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Gem. patrimonium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nl-NL" sz="2000" dirty="0"/>
              <a:t>Zwembad</a:t>
            </a:r>
            <a:endParaRPr lang="nl-BE" sz="2000" dirty="0"/>
          </a:p>
          <a:p>
            <a:pPr lvl="0"/>
            <a:r>
              <a:rPr lang="nl-NL" sz="2000" dirty="0"/>
              <a:t>Stadhuis</a:t>
            </a:r>
            <a:endParaRPr lang="nl-BE" sz="2000" dirty="0"/>
          </a:p>
          <a:p>
            <a:pPr lvl="0"/>
            <a:r>
              <a:rPr lang="nl-NL" sz="2000" dirty="0"/>
              <a:t>Gesubsidieerd Technisch Instituut</a:t>
            </a:r>
            <a:endParaRPr lang="nl-BE" sz="2000" dirty="0"/>
          </a:p>
          <a:p>
            <a:pPr lvl="0"/>
            <a:r>
              <a:rPr lang="nl-NL" sz="2000" dirty="0"/>
              <a:t>Sint-</a:t>
            </a:r>
            <a:r>
              <a:rPr lang="nl-NL" sz="2000" dirty="0" err="1"/>
              <a:t>Lutgardisschool</a:t>
            </a:r>
            <a:endParaRPr lang="nl-BE" sz="2000" dirty="0"/>
          </a:p>
          <a:p>
            <a:pPr lvl="0"/>
            <a:r>
              <a:rPr lang="nl-NL" sz="2000" dirty="0"/>
              <a:t>De Werf</a:t>
            </a:r>
            <a:endParaRPr lang="nl-BE" sz="2000" dirty="0"/>
          </a:p>
          <a:p>
            <a:pPr lvl="0"/>
            <a:r>
              <a:rPr lang="nl-NL" sz="2000" dirty="0"/>
              <a:t>Hoeve </a:t>
            </a:r>
            <a:r>
              <a:rPr lang="nl-NL" sz="2000" dirty="0" err="1"/>
              <a:t>Dieseghem</a:t>
            </a:r>
            <a:endParaRPr lang="nl-BE" sz="2000" dirty="0"/>
          </a:p>
          <a:p>
            <a:pPr lvl="0"/>
            <a:r>
              <a:rPr lang="nl-NL" sz="2000" dirty="0"/>
              <a:t>Academie Beeldende Kunst</a:t>
            </a:r>
            <a:endParaRPr lang="nl-BE" sz="2000" dirty="0"/>
          </a:p>
          <a:p>
            <a:pPr lvl="0"/>
            <a:r>
              <a:rPr lang="nl-NL" sz="2000" dirty="0"/>
              <a:t>Academie Muziek, Woord en Dans</a:t>
            </a:r>
            <a:endParaRPr lang="nl-BE" sz="2000" dirty="0"/>
          </a:p>
          <a:p>
            <a:pPr lvl="0"/>
            <a:r>
              <a:rPr lang="nl-NL" sz="2000" dirty="0"/>
              <a:t>Mark </a:t>
            </a:r>
            <a:r>
              <a:rPr lang="nl-NL" sz="2000" dirty="0" err="1"/>
              <a:t>Liebrecht</a:t>
            </a:r>
            <a:r>
              <a:rPr lang="nl-NL" sz="2000" dirty="0"/>
              <a:t> schouwburg</a:t>
            </a:r>
            <a:endParaRPr lang="nl-BE" sz="2000" dirty="0"/>
          </a:p>
          <a:p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nl-NL" sz="2000" dirty="0"/>
              <a:t>Mayerlei</a:t>
            </a:r>
            <a:endParaRPr lang="nl-BE" sz="2000" dirty="0"/>
          </a:p>
          <a:p>
            <a:pPr lvl="0"/>
            <a:r>
              <a:rPr lang="nl-NL" sz="2000" dirty="0"/>
              <a:t>Bibliotheek</a:t>
            </a:r>
            <a:endParaRPr lang="nl-BE" sz="2000" dirty="0"/>
          </a:p>
          <a:p>
            <a:pPr lvl="0"/>
            <a:r>
              <a:rPr lang="nl-NL" sz="2000" dirty="0" err="1"/>
              <a:t>Parkske</a:t>
            </a:r>
            <a:endParaRPr lang="nl-BE" sz="2000" dirty="0"/>
          </a:p>
          <a:p>
            <a:pPr lvl="0"/>
            <a:r>
              <a:rPr lang="nl-NL" sz="2000" dirty="0"/>
              <a:t>JOC</a:t>
            </a:r>
            <a:endParaRPr lang="nl-BE" sz="2000" dirty="0"/>
          </a:p>
          <a:p>
            <a:pPr lvl="0"/>
            <a:r>
              <a:rPr lang="nl-NL" sz="2000" dirty="0"/>
              <a:t>Technische dienst</a:t>
            </a:r>
            <a:endParaRPr lang="nl-BE" sz="2000" dirty="0"/>
          </a:p>
          <a:p>
            <a:pPr lvl="0"/>
            <a:r>
              <a:rPr lang="nl-NL" sz="2000" dirty="0"/>
              <a:t>Perenpit</a:t>
            </a:r>
            <a:endParaRPr lang="nl-BE" sz="2000" dirty="0"/>
          </a:p>
          <a:p>
            <a:pPr lvl="0"/>
            <a:r>
              <a:rPr lang="nl-NL" sz="2000" dirty="0"/>
              <a:t>Guido Gezelleschool</a:t>
            </a:r>
            <a:endParaRPr lang="nl-BE" sz="2000" dirty="0"/>
          </a:p>
          <a:p>
            <a:pPr lvl="0"/>
            <a:r>
              <a:rPr lang="nl-NL" sz="2000" dirty="0"/>
              <a:t>Turnhal</a:t>
            </a:r>
            <a:endParaRPr lang="nl-BE" sz="2000" dirty="0"/>
          </a:p>
          <a:p>
            <a:pPr lvl="0"/>
            <a:r>
              <a:rPr lang="nl-NL" sz="2000" dirty="0"/>
              <a:t>Sporthal</a:t>
            </a:r>
            <a:endParaRPr lang="nl-BE" sz="2000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  <p:pic>
        <p:nvPicPr>
          <p:cNvPr id="8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680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Gem. patrimonium</a:t>
            </a:r>
            <a:endParaRPr lang="nl-BE" sz="3600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 2.067 ton CO</a:t>
            </a:r>
            <a:r>
              <a:rPr lang="nl-BE" baseline="-25000" dirty="0" smtClean="0"/>
              <a:t>2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–uitstoot (2,7%)</a:t>
            </a:r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30D93-CAC7-4364-A952-90654C905848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  <p:graphicFrame>
        <p:nvGraphicFramePr>
          <p:cNvPr id="9" name="Tijdelijke aanduiding voor inhoud 7"/>
          <p:cNvGraphicFramePr>
            <a:graphicFrameLocks/>
          </p:cNvGraphicFramePr>
          <p:nvPr/>
        </p:nvGraphicFramePr>
        <p:xfrm>
          <a:off x="1835696" y="2636912"/>
          <a:ext cx="5759624" cy="30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afiek 10"/>
          <p:cNvGraphicFramePr/>
          <p:nvPr/>
        </p:nvGraphicFramePr>
        <p:xfrm>
          <a:off x="2267744" y="2708920"/>
          <a:ext cx="5345207" cy="3193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Gem. patrimonium</a:t>
            </a:r>
            <a:endParaRPr lang="nl-BE" sz="36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800" dirty="0" smtClean="0"/>
              <a:t>Energieprijzen december 2011</a:t>
            </a:r>
            <a:r>
              <a:rPr lang="nl-BE" dirty="0" smtClean="0"/>
              <a:t>	</a:t>
            </a:r>
          </a:p>
          <a:p>
            <a:pPr lvl="1"/>
            <a:r>
              <a:rPr lang="nl-BE" sz="2400" dirty="0" smtClean="0"/>
              <a:t>1 kWh elektriciteit € 0.20 (prijs </a:t>
            </a:r>
            <a:r>
              <a:rPr lang="nl-BE" sz="2400" dirty="0" err="1" smtClean="0"/>
              <a:t>Mortsel</a:t>
            </a:r>
            <a:r>
              <a:rPr lang="nl-BE" sz="2400" dirty="0" smtClean="0"/>
              <a:t>)</a:t>
            </a:r>
          </a:p>
          <a:p>
            <a:pPr lvl="1"/>
            <a:r>
              <a:rPr lang="nl-BE" sz="2400" dirty="0" smtClean="0"/>
              <a:t>1 kWh gas € 0.05 (prijs </a:t>
            </a:r>
            <a:r>
              <a:rPr lang="nl-BE" sz="2400" dirty="0" err="1" smtClean="0"/>
              <a:t>Mortsel</a:t>
            </a:r>
            <a:r>
              <a:rPr lang="nl-BE" sz="2400" dirty="0" smtClean="0"/>
              <a:t>)</a:t>
            </a:r>
          </a:p>
          <a:p>
            <a:pPr lvl="1"/>
            <a:r>
              <a:rPr lang="nl-BE" sz="2400" dirty="0" smtClean="0"/>
              <a:t>1l diesel € 1,48 en 1l benzine € 1,6</a:t>
            </a:r>
            <a:endParaRPr lang="nl-BE" dirty="0" smtClean="0"/>
          </a:p>
          <a:p>
            <a:r>
              <a:rPr lang="nl-BE" sz="2800" dirty="0" smtClean="0"/>
              <a:t>In 2011 spendeerde de gemeente </a:t>
            </a:r>
            <a:r>
              <a:rPr lang="nl-BE" sz="2800" dirty="0" err="1" smtClean="0"/>
              <a:t>Mortsel</a:t>
            </a:r>
            <a:r>
              <a:rPr lang="nl-BE" sz="2800" dirty="0" smtClean="0"/>
              <a:t> ongeveer </a:t>
            </a:r>
            <a:r>
              <a:rPr lang="nl-BE" sz="2800" b="1" dirty="0" smtClean="0"/>
              <a:t>877.125</a:t>
            </a:r>
            <a:r>
              <a:rPr lang="nl-BE" sz="2800" dirty="0" smtClean="0"/>
              <a:t> euro aan elektriciteit en gas (voor de gebouwen uit de lijst) en </a:t>
            </a:r>
            <a:r>
              <a:rPr lang="nl-BE" sz="2800" b="1" dirty="0" smtClean="0"/>
              <a:t>54.061</a:t>
            </a:r>
            <a:r>
              <a:rPr lang="nl-BE" sz="2800" dirty="0" smtClean="0"/>
              <a:t> euro aan benzine en diesel.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  <p:pic>
        <p:nvPicPr>
          <p:cNvPr id="7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Verwachte CO</a:t>
            </a:r>
            <a:r>
              <a:rPr lang="nl-BE" sz="3600" baseline="-25000" dirty="0"/>
              <a:t>2</a:t>
            </a:r>
            <a:r>
              <a:rPr lang="nl-BE" sz="3600" dirty="0" smtClean="0"/>
              <a:t>-besparingen</a:t>
            </a:r>
            <a:endParaRPr lang="nl-BE" sz="3600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760576"/>
              </p:ext>
            </p:extLst>
          </p:nvPr>
        </p:nvGraphicFramePr>
        <p:xfrm>
          <a:off x="1182688" y="1956435"/>
          <a:ext cx="7772400" cy="397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1561"/>
                <a:gridCol w="93980"/>
                <a:gridCol w="2226859"/>
              </a:tblGrid>
              <a:tr h="22796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Basismaatregel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nl-BE" sz="9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nl-NL" sz="1100" dirty="0">
                          <a:effectLst/>
                        </a:rPr>
                        <a:t>Verwachte CO2-reductie (ton) t.o.v. </a:t>
                      </a:r>
                      <a:r>
                        <a:rPr lang="nl-NL" sz="1100" dirty="0" smtClean="0">
                          <a:effectLst/>
                        </a:rPr>
                        <a:t>BAU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nl-BE" sz="9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20 % reductie eigen gebouwen, eigen vloot en eigen OV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410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20% huishoudens (2.155) plaatsen dakisolatie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2.132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20% huishoudens plaatsen muurisolatie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2.247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20% huishoudens plaatsen betere beglazing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1.431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Gedragsverandering gezinnen (10%)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3.857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5% autokilometers tegen 2020 met fiets of te voet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647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Technologische shift naar elektrische en hybride voertuigen (10%)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831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Meer energiezuinige werking/infrastructuur tertiaire sector (10 %)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747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Gedragsverandering gebruikers gebouwen tertiaire sector (5 %)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698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Energiebesparing industrie (10%)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372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500 warmtepompen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1.316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250 zonneboilers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47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20 % huishoudens plaatsen PV-panelen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>
                          <a:effectLst/>
                        </a:rPr>
                        <a:t>1.907</a:t>
                      </a:r>
                      <a:endParaRPr lang="nl-BE" sz="9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endParaRPr lang="nl-NL" sz="1100" b="1" smtClean="0">
                        <a:effectLst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 b="1" smtClean="0">
                          <a:effectLst/>
                        </a:rPr>
                        <a:t>Som </a:t>
                      </a:r>
                      <a:r>
                        <a:rPr lang="nl-NL" sz="1100" b="1" dirty="0">
                          <a:effectLst/>
                        </a:rPr>
                        <a:t>basismaatregelen</a:t>
                      </a:r>
                      <a:endParaRPr lang="nl-BE" sz="9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endParaRPr lang="nl-NL" sz="1100" b="1" dirty="0" smtClean="0">
                        <a:effectLst/>
                      </a:endParaRPr>
                    </a:p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 b="1" dirty="0" smtClean="0">
                          <a:effectLst/>
                        </a:rPr>
                        <a:t>16.642</a:t>
                      </a:r>
                      <a:endParaRPr lang="nl-BE" sz="9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14630">
                <a:tc gridSpan="2"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nl-NL" sz="1100" b="1" dirty="0">
                          <a:effectLst/>
                        </a:rPr>
                        <a:t>Doelstelling burgemeestersconvenant </a:t>
                      </a:r>
                      <a:r>
                        <a:rPr lang="nl-NL" sz="1100" b="1" dirty="0" err="1">
                          <a:effectLst/>
                        </a:rPr>
                        <a:t>Mortsel</a:t>
                      </a:r>
                      <a:r>
                        <a:rPr lang="nl-NL" sz="1100" b="1" dirty="0">
                          <a:effectLst/>
                        </a:rPr>
                        <a:t> t.o.v. BAU 2020</a:t>
                      </a:r>
                      <a:endParaRPr lang="nl-BE" sz="9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nl-NL" sz="1100" b="1" dirty="0">
                          <a:effectLst/>
                        </a:rPr>
                        <a:t>15.398</a:t>
                      </a:r>
                      <a:endParaRPr lang="nl-BE" sz="95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  <p:pic>
        <p:nvPicPr>
          <p:cNvPr id="7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10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Traject </a:t>
            </a:r>
            <a:r>
              <a:rPr lang="nl-BE" sz="3600" dirty="0" err="1" smtClean="0"/>
              <a:t>Mortsel</a:t>
            </a:r>
            <a:endParaRPr lang="nl-BE" sz="36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2012: Goedkeuring deelname KNO 2020</a:t>
            </a:r>
          </a:p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2012 - 2013: opstellen BKGI en BKGR</a:t>
            </a:r>
          </a:p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Oktober – november 2014: opstellen nulmeting</a:t>
            </a:r>
          </a:p>
          <a:p>
            <a:pPr lvl="1"/>
            <a:r>
              <a:rPr lang="nl-BE" sz="1800" dirty="0" smtClean="0">
                <a:latin typeface="Arial" pitchFamily="34" charset="0"/>
                <a:cs typeface="Arial" pitchFamily="34" charset="0"/>
              </a:rPr>
              <a:t>Aanvulling ontbrekende data (gemeente, DNB, IGEAN)</a:t>
            </a:r>
          </a:p>
          <a:p>
            <a:pPr lvl="1"/>
            <a:r>
              <a:rPr lang="nl-BE" sz="1800" dirty="0" smtClean="0">
                <a:latin typeface="Arial" pitchFamily="34" charset="0"/>
                <a:cs typeface="Arial" pitchFamily="34" charset="0"/>
              </a:rPr>
              <a:t>Analyseren data</a:t>
            </a:r>
          </a:p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27 november 2014: werkgroep energie &amp; klimaat</a:t>
            </a:r>
          </a:p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20 januari 2015: toelichting op gemeenteraadscommissie</a:t>
            </a:r>
          </a:p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27 januari 2015: Leesgroep 1</a:t>
            </a:r>
            <a:r>
              <a:rPr lang="nl-BE" sz="2000" baseline="30000" dirty="0" smtClean="0">
                <a:latin typeface="Arial" pitchFamily="34" charset="0"/>
                <a:cs typeface="Arial" pitchFamily="34" charset="0"/>
              </a:rPr>
              <a:t>ste</a:t>
            </a:r>
            <a:r>
              <a:rPr lang="nl-BE" sz="2000" dirty="0" smtClean="0">
                <a:latin typeface="Arial" pitchFamily="34" charset="0"/>
                <a:cs typeface="Arial" pitchFamily="34" charset="0"/>
              </a:rPr>
              <a:t> versie actieplan</a:t>
            </a:r>
          </a:p>
          <a:p>
            <a:r>
              <a:rPr lang="nl-BE" sz="2000" dirty="0" smtClean="0">
                <a:latin typeface="Arial" pitchFamily="34" charset="0"/>
                <a:cs typeface="Arial" pitchFamily="34" charset="0"/>
              </a:rPr>
              <a:t>December 2014 – juni 2015: ontwerp van energie- en klimaatactieplan</a:t>
            </a:r>
          </a:p>
          <a:p>
            <a:pPr lvl="1"/>
            <a:r>
              <a:rPr lang="nl-BE" sz="1800" dirty="0" smtClean="0">
                <a:latin typeface="Arial" pitchFamily="34" charset="0"/>
                <a:cs typeface="Arial" pitchFamily="34" charset="0"/>
              </a:rPr>
              <a:t>Goedkeuring door adviesraden, college</a:t>
            </a:r>
          </a:p>
          <a:p>
            <a:pPr lvl="1"/>
            <a:r>
              <a:rPr lang="nl-BE" sz="1800" dirty="0" smtClean="0">
                <a:latin typeface="Arial" pitchFamily="34" charset="0"/>
                <a:cs typeface="Arial" pitchFamily="34" charset="0"/>
              </a:rPr>
              <a:t>Goedkeuring door gemeenteraad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  <p:pic>
        <p:nvPicPr>
          <p:cNvPr id="7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/>
              <a:t>Meerjarenplanning stadsbestuur</a:t>
            </a:r>
            <a:endParaRPr lang="nl-BE" sz="36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700" dirty="0" smtClean="0"/>
              <a:t>Eigen organisatie stadsbestuur</a:t>
            </a:r>
          </a:p>
          <a:p>
            <a:pPr lvl="1"/>
            <a:r>
              <a:rPr lang="nl-BE" sz="2400" dirty="0" smtClean="0"/>
              <a:t>Klimaatneutraal tegen 2020 (actie 86)</a:t>
            </a:r>
          </a:p>
          <a:p>
            <a:pPr lvl="1"/>
            <a:r>
              <a:rPr lang="nl-BE" sz="2400" dirty="0" smtClean="0"/>
              <a:t>Energieverbruik eigen diensten verminderen met minstens 20% tegen 2020 (actie 109)</a:t>
            </a:r>
          </a:p>
          <a:p>
            <a:r>
              <a:rPr lang="nl-BE" sz="2700" dirty="0" smtClean="0"/>
              <a:t>Volledig grondgebied</a:t>
            </a:r>
          </a:p>
          <a:p>
            <a:pPr lvl="1"/>
            <a:r>
              <a:rPr lang="nl-BE" sz="2400" dirty="0" smtClean="0"/>
              <a:t>Burgemeestersconvenant (actie 87): 20% minder broeikasgasuitstoot tegen 2020 (in vergelijking met 2011)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8FB17-A2D7-4C21-8096-6A08380B06BA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pic>
        <p:nvPicPr>
          <p:cNvPr id="7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/>
              <a:t>Investeren in energie- en klimaatacties = tal van voordelen + economisch rendabel</a:t>
            </a:r>
            <a:endParaRPr lang="nl-BE" sz="24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539552" y="278092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Meer energieonafhankelijkheid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691680" y="436510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Betere luchtkwaliteit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572000" y="2276872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Lokale/regionale tewerkstelling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436096" y="5805264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Goedkoper dan adaptatie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076056" y="3068960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Minder gezondheidskosten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51520" y="3645024"/>
            <a:ext cx="392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Investeringen met terugverdieneffect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55576" y="1772816"/>
            <a:ext cx="402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Investeren in eigen </a:t>
            </a:r>
            <a:r>
              <a:rPr lang="nl-BE" dirty="0" err="1" smtClean="0">
                <a:solidFill>
                  <a:srgbClr val="000000"/>
                </a:solidFill>
              </a:rPr>
              <a:t>econmie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39552" y="5085184"/>
            <a:ext cx="4827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Voorkomen van extreme klimaatverandering</a:t>
            </a:r>
            <a:endParaRPr lang="nl-BE" dirty="0">
              <a:solidFill>
                <a:srgbClr val="00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436096" y="4149080"/>
            <a:ext cx="2557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rgbClr val="000000"/>
                </a:solidFill>
              </a:rPr>
              <a:t>Verhoogd wooncomfort</a:t>
            </a:r>
            <a:endParaRPr lang="nl-BE" dirty="0">
              <a:solidFill>
                <a:srgbClr val="000000"/>
              </a:solidFill>
            </a:endParaRPr>
          </a:p>
        </p:txBody>
      </p:sp>
      <p:pic>
        <p:nvPicPr>
          <p:cNvPr id="16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/>
            </a:r>
            <a:br>
              <a:rPr lang="nl-BE" dirty="0" smtClean="0">
                <a:latin typeface="Arial" pitchFamily="34" charset="0"/>
                <a:cs typeface="Arial" pitchFamily="34" charset="0"/>
              </a:rPr>
            </a:br>
            <a:r>
              <a:rPr lang="nl-BE" sz="4000" dirty="0"/>
              <a:t>Klimaatneutrale organisatie 2020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Bestaande energie- en klimaatinitiatieven</a:t>
            </a:r>
          </a:p>
          <a:p>
            <a:pPr lvl="1"/>
            <a:r>
              <a:rPr lang="nl-BE" b="0" dirty="0" smtClean="0">
                <a:latin typeface="Arial" pitchFamily="34" charset="0"/>
                <a:cs typeface="Arial" pitchFamily="34" charset="0"/>
              </a:rPr>
              <a:t>KNO 2020: eigen organisatie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Initiatief van de Provincie Antwerpen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Tegen 2020 klimaatneutraal met compensatie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Engagementen KNO2020 kunnen worden  geïntegreerd in het burgemeestersconvenant</a:t>
            </a:r>
          </a:p>
          <a:p>
            <a:pPr lvl="1"/>
            <a:r>
              <a:rPr lang="nl-BE" b="0" dirty="0" smtClean="0">
                <a:latin typeface="Arial" pitchFamily="34" charset="0"/>
                <a:cs typeface="Arial" pitchFamily="34" charset="0"/>
              </a:rPr>
              <a:t>Stappenplan KNO 2020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Uitstoot berekenen: broeikasgasinventaris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Acties bepalen in broeikasgasrapport door middel van een participatief traject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Uitvoeren acties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Opvolging door tweejaarlijks nieuwe broeikasgasinventaris op te stellen</a:t>
            </a:r>
          </a:p>
          <a:p>
            <a:pPr lvl="2">
              <a:buNone/>
            </a:pP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858-F5DB-40EB-B97E-AA855EF89A0D}" type="slidenum">
              <a:rPr lang="nl-NL" smtClean="0"/>
              <a:pPr/>
              <a:t>3</a:t>
            </a:fld>
            <a:endParaRPr lang="nl-NL" dirty="0"/>
          </a:p>
        </p:txBody>
      </p:sp>
      <p:pic>
        <p:nvPicPr>
          <p:cNvPr id="5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Burgemeestersconvenant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Bestaande energie- en klimaatinitiatieven</a:t>
            </a:r>
          </a:p>
          <a:p>
            <a:pPr lvl="1"/>
            <a:r>
              <a:rPr lang="nl-BE" b="0" dirty="0" smtClean="0">
                <a:latin typeface="Arial" pitchFamily="34" charset="0"/>
                <a:cs typeface="Arial" pitchFamily="34" charset="0"/>
              </a:rPr>
              <a:t>Het burgemeestersconvenant: volledig grondgebied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Initiatief van de Europese Commissie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Oproep voor 20% minder CO</a:t>
            </a:r>
            <a:r>
              <a:rPr lang="nl-BE" b="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BE" b="0" dirty="0" smtClean="0">
                <a:latin typeface="Arial" pitchFamily="34" charset="0"/>
                <a:cs typeface="Arial" pitchFamily="34" charset="0"/>
              </a:rPr>
              <a:t> tegen 2020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Naast de eigen uitstoot ook uitstoot door tertiaire sector, residentiële gebouwen, energieproductie, transport (niet snelwegen), landbouw en industrie (niet ETS)</a:t>
            </a:r>
          </a:p>
          <a:p>
            <a:pPr lvl="1"/>
            <a:r>
              <a:rPr lang="nl-BE" b="0" dirty="0" smtClean="0">
                <a:latin typeface="Arial" pitchFamily="34" charset="0"/>
                <a:cs typeface="Arial" pitchFamily="34" charset="0"/>
              </a:rPr>
              <a:t>Stappenplan burgemeestersconvenant: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Stap 1: Ondertekening convenant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Stap 2: Opstellen nulmeting</a:t>
            </a:r>
          </a:p>
          <a:p>
            <a:pPr lvl="2"/>
            <a:r>
              <a:rPr lang="nl-BE" dirty="0" smtClean="0">
                <a:latin typeface="Arial" pitchFamily="34" charset="0"/>
                <a:cs typeface="Arial" pitchFamily="34" charset="0"/>
              </a:rPr>
              <a:t>Stap 3: E</a:t>
            </a:r>
            <a:r>
              <a:rPr lang="nl-BE" b="0" dirty="0" smtClean="0">
                <a:latin typeface="Arial" pitchFamily="34" charset="0"/>
                <a:cs typeface="Arial" pitchFamily="34" charset="0"/>
              </a:rPr>
              <a:t>nergie- en klimaatactieplan uitwerken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Stap 4: Implementatie van acties</a:t>
            </a:r>
          </a:p>
          <a:p>
            <a:pPr lvl="2"/>
            <a:r>
              <a:rPr lang="nl-BE" b="0" dirty="0" smtClean="0">
                <a:latin typeface="Arial" pitchFamily="34" charset="0"/>
                <a:cs typeface="Arial" pitchFamily="34" charset="0"/>
              </a:rPr>
              <a:t>Stap 5: Tweejaarlijkse voortgangsrapportage</a:t>
            </a:r>
            <a:endParaRPr lang="nl-BE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A7858-F5DB-40EB-B97E-AA855EF89A0D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5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>
                <a:latin typeface="Arial" pitchFamily="34" charset="0"/>
                <a:cs typeface="Arial" pitchFamily="34" charset="0"/>
              </a:rPr>
              <a:t>Burgemeestersconvenant in de regio</a:t>
            </a:r>
            <a:endParaRPr lang="nl-BE" sz="3600" dirty="0"/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360804"/>
            <a:ext cx="4616053" cy="6527782"/>
          </a:xfr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pic>
        <p:nvPicPr>
          <p:cNvPr id="8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51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IGEAN = territoriaal coördinator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83568" y="1676400"/>
            <a:ext cx="8271520" cy="4114800"/>
          </a:xfrm>
        </p:spPr>
        <p:txBody>
          <a:bodyPr/>
          <a:lstStyle/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Technische ondersteuning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Promoten van burgemeestersconvenant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Verder bouwen op en coördineren van bestaande netwerken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Schaalvoordelen en afstemming op maat</a:t>
            </a:r>
          </a:p>
          <a:p>
            <a:pPr lvl="1"/>
            <a:r>
              <a:rPr lang="nl-BE" dirty="0" smtClean="0">
                <a:latin typeface="Arial" pitchFamily="34" charset="0"/>
                <a:cs typeface="Arial" pitchFamily="34" charset="0"/>
              </a:rPr>
              <a:t>Complementair samenwerken in breed partnerschap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pic>
        <p:nvPicPr>
          <p:cNvPr id="8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000" dirty="0" smtClean="0"/>
              <a:t>Nulmeting</a:t>
            </a:r>
            <a:endParaRPr lang="nl-BE" sz="40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683568" y="1676400"/>
            <a:ext cx="8271520" cy="4114800"/>
          </a:xfrm>
        </p:spPr>
        <p:txBody>
          <a:bodyPr/>
          <a:lstStyle/>
          <a:p>
            <a:r>
              <a:rPr lang="nl-BE" sz="2400" dirty="0" smtClean="0">
                <a:latin typeface="Arial" pitchFamily="34" charset="0"/>
                <a:cs typeface="Arial" pitchFamily="34" charset="0"/>
              </a:rPr>
              <a:t>Nulmeting = in kaart brengen </a:t>
            </a:r>
            <a:r>
              <a:rPr lang="nl-BE" sz="2400" b="1" dirty="0" smtClean="0">
                <a:latin typeface="Arial" pitchFamily="34" charset="0"/>
                <a:cs typeface="Arial" pitchFamily="34" charset="0"/>
              </a:rPr>
              <a:t>emissies</a:t>
            </a:r>
            <a:r>
              <a:rPr lang="nl-BE" sz="2400" dirty="0" smtClean="0">
                <a:latin typeface="Arial" pitchFamily="34" charset="0"/>
                <a:cs typeface="Arial" pitchFamily="34" charset="0"/>
              </a:rPr>
              <a:t> door energieverbruik van lokale overheid en andere sectoren binnen gemeentegrens </a:t>
            </a:r>
          </a:p>
          <a:p>
            <a:r>
              <a:rPr lang="nl-BE" sz="2400" dirty="0" smtClean="0"/>
              <a:t>Iedere lokale nulmeting online publiek beschikbaar:</a:t>
            </a:r>
          </a:p>
          <a:p>
            <a:pPr lvl="1"/>
            <a:r>
              <a:rPr lang="nl-BE" sz="2400" dirty="0" smtClean="0">
                <a:hlinkClick r:id="rId2"/>
              </a:rPr>
              <a:t>http://aps.vlaanderen.be/lokaal/burgemeestersconvenant/burgemeestersconvenant.htm</a:t>
            </a:r>
            <a:endParaRPr lang="nl-BE" sz="2400" dirty="0" smtClean="0"/>
          </a:p>
          <a:p>
            <a:r>
              <a:rPr lang="nl-BE" sz="2400" dirty="0" smtClean="0"/>
              <a:t>Algemene nulmeting aan te vullen met gegevens van de eigen organisatie en de openbare verlichting</a:t>
            </a:r>
            <a:endParaRPr lang="nl-BE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4C3AA-7C74-425F-BA07-073F11E01223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pic>
        <p:nvPicPr>
          <p:cNvPr id="7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94625" cy="1143000"/>
          </a:xfrm>
        </p:spPr>
        <p:txBody>
          <a:bodyPr/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Nulmeting </a:t>
            </a:r>
            <a:r>
              <a:rPr lang="nl-BE" sz="3600" dirty="0" err="1" smtClean="0">
                <a:latin typeface="Arial" pitchFamily="34" charset="0"/>
                <a:cs typeface="Arial" pitchFamily="34" charset="0"/>
              </a:rPr>
              <a:t>Mortsel</a:t>
            </a:r>
            <a:r>
              <a:rPr lang="nl-BE" sz="3600" dirty="0" smtClean="0">
                <a:latin typeface="Arial" pitchFamily="34" charset="0"/>
                <a:cs typeface="Arial" pitchFamily="34" charset="0"/>
              </a:rPr>
              <a:t> 2011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676400"/>
            <a:ext cx="8199512" cy="4114800"/>
          </a:xfrm>
        </p:spPr>
        <p:txBody>
          <a:bodyPr/>
          <a:lstStyle/>
          <a:p>
            <a:r>
              <a:rPr lang="nl-BE" dirty="0" smtClean="0">
                <a:latin typeface="Arial" pitchFamily="34" charset="0"/>
                <a:cs typeface="Arial" pitchFamily="34" charset="0"/>
              </a:rPr>
              <a:t>Totale CO</a:t>
            </a:r>
            <a:r>
              <a:rPr lang="nl-BE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-uitstoot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Mortsel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2011</a:t>
            </a:r>
          </a:p>
          <a:p>
            <a:pPr lvl="1"/>
            <a:r>
              <a:rPr lang="nl-BE" b="1" dirty="0" smtClean="0"/>
              <a:t>76.188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ton </a:t>
            </a:r>
            <a:r>
              <a:rPr lang="nl-BE" dirty="0">
                <a:latin typeface="Arial" pitchFamily="34" charset="0"/>
                <a:cs typeface="Arial" pitchFamily="34" charset="0"/>
              </a:rPr>
              <a:t>CO</a:t>
            </a:r>
            <a:r>
              <a:rPr lang="nl-BE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nl-BE" dirty="0">
                <a:latin typeface="Arial" pitchFamily="34" charset="0"/>
                <a:cs typeface="Arial" pitchFamily="34" charset="0"/>
              </a:rPr>
              <a:t> 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(= </a:t>
            </a:r>
            <a:r>
              <a:rPr lang="nl-BE" b="1" dirty="0" smtClean="0"/>
              <a:t>359.361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MWh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energie)</a:t>
            </a:r>
          </a:p>
          <a:p>
            <a:pPr lvl="2"/>
            <a:r>
              <a:rPr lang="nl-BE" dirty="0" smtClean="0">
                <a:latin typeface="Arial" pitchFamily="34" charset="0"/>
                <a:cs typeface="Arial" pitchFamily="34" charset="0"/>
              </a:rPr>
              <a:t>= +/- 90 windturbines</a:t>
            </a:r>
            <a:endParaRPr lang="nl-BE" dirty="0">
              <a:latin typeface="Arial" pitchFamily="34" charset="0"/>
              <a:cs typeface="Arial" pitchFamily="34" charset="0"/>
            </a:endParaRPr>
          </a:p>
          <a:p>
            <a:pPr lvl="1"/>
            <a:endParaRPr lang="nl-BE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nl-BE" dirty="0" err="1" smtClean="0">
                <a:latin typeface="Arial" pitchFamily="34" charset="0"/>
                <a:cs typeface="Arial" pitchFamily="34" charset="0"/>
              </a:rPr>
              <a:t>Opm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niet-energiegebonden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 uitstoot landbouw = 1.025 ton CO</a:t>
            </a:r>
            <a:r>
              <a:rPr lang="nl-BE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-equivanten (vertering, mestopslag en bodem)</a:t>
            </a:r>
            <a:endParaRPr lang="nl-B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1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355160" cy="1012825"/>
          </a:xfrm>
        </p:spPr>
        <p:txBody>
          <a:bodyPr/>
          <a:lstStyle/>
          <a:p>
            <a:r>
              <a:rPr lang="nl-BE" sz="3600" dirty="0" smtClean="0">
                <a:latin typeface="Arial" pitchFamily="34" charset="0"/>
                <a:cs typeface="Arial" pitchFamily="34" charset="0"/>
              </a:rPr>
              <a:t>Nulmeting </a:t>
            </a:r>
            <a:r>
              <a:rPr lang="nl-BE" sz="3600" dirty="0" err="1" smtClean="0">
                <a:latin typeface="Arial" pitchFamily="34" charset="0"/>
                <a:cs typeface="Arial" pitchFamily="34" charset="0"/>
              </a:rPr>
              <a:t>Mortsel</a:t>
            </a:r>
            <a:r>
              <a:rPr lang="nl-BE" sz="3600" dirty="0" smtClean="0">
                <a:latin typeface="Arial" pitchFamily="34" charset="0"/>
                <a:cs typeface="Arial" pitchFamily="34" charset="0"/>
              </a:rPr>
              <a:t> 2011</a:t>
            </a:r>
            <a:endParaRPr lang="nl-BE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2492896"/>
            <a:ext cx="31983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>
                <a:latin typeface="Arial" pitchFamily="34" charset="0"/>
                <a:cs typeface="Arial" pitchFamily="34" charset="0"/>
              </a:rPr>
              <a:t>Opm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: data zonder snelwegen (</a:t>
            </a:r>
            <a:r>
              <a:rPr lang="nl-BE" dirty="0" err="1" smtClean="0">
                <a:latin typeface="Arial" pitchFamily="34" charset="0"/>
                <a:cs typeface="Arial" pitchFamily="34" charset="0"/>
              </a:rPr>
              <a:t>nvt</a:t>
            </a:r>
            <a:r>
              <a:rPr lang="nl-BE" dirty="0" smtClean="0">
                <a:latin typeface="Arial" pitchFamily="34" charset="0"/>
                <a:cs typeface="Arial" pitchFamily="34" charset="0"/>
              </a:rPr>
              <a:t>)</a:t>
            </a:r>
            <a:endParaRPr lang="nl-B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G:\A-POSTB\WOUTER\igean voorstelling powerpoint\logo_milieu&amp;veiligheid 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10" y="188640"/>
            <a:ext cx="680021" cy="58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Grafiek 12"/>
          <p:cNvGraphicFramePr/>
          <p:nvPr/>
        </p:nvGraphicFramePr>
        <p:xfrm>
          <a:off x="179512" y="4005064"/>
          <a:ext cx="4176464" cy="265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ek 8"/>
          <p:cNvGraphicFramePr/>
          <p:nvPr/>
        </p:nvGraphicFramePr>
        <p:xfrm>
          <a:off x="3347864" y="1485900"/>
          <a:ext cx="5453236" cy="3959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ek 7"/>
          <p:cNvGraphicFramePr>
            <a:graphicFrameLocks noChangeAspect="1"/>
          </p:cNvGraphicFramePr>
          <p:nvPr/>
        </p:nvGraphicFramePr>
        <p:xfrm>
          <a:off x="155509" y="3933056"/>
          <a:ext cx="4245091" cy="2547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iek 10"/>
          <p:cNvGraphicFramePr>
            <a:graphicFrameLocks noChangeAspect="1"/>
          </p:cNvGraphicFramePr>
          <p:nvPr/>
        </p:nvGraphicFramePr>
        <p:xfrm>
          <a:off x="2771800" y="1484784"/>
          <a:ext cx="6267450" cy="394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8434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37C9B8"/>
      </a:accent2>
      <a:accent3>
        <a:srgbClr val="FFFFFF"/>
      </a:accent3>
      <a:accent4>
        <a:srgbClr val="000000"/>
      </a:accent4>
      <a:accent5>
        <a:srgbClr val="AAEFD1"/>
      </a:accent5>
      <a:accent6>
        <a:srgbClr val="31B6A6"/>
      </a:accent6>
      <a:hlink>
        <a:srgbClr val="8FE5E3"/>
      </a:hlink>
      <a:folHlink>
        <a:srgbClr val="C5F5E4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tandaardontwerp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14629</TotalTime>
  <Words>782</Words>
  <Application>Microsoft Office PowerPoint</Application>
  <PresentationFormat>Diavoorstelling (4:3)</PresentationFormat>
  <Paragraphs>204</Paragraphs>
  <Slides>20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Arial</vt:lpstr>
      <vt:lpstr>Tahoma</vt:lpstr>
      <vt:lpstr>Times New Roman</vt:lpstr>
      <vt:lpstr>Wingdings</vt:lpstr>
      <vt:lpstr>Standaardontwerp</vt:lpstr>
      <vt:lpstr>PowerPoint-presentatie</vt:lpstr>
      <vt:lpstr>Meerjarenplanning stadsbestuur</vt:lpstr>
      <vt:lpstr> Klimaatneutrale organisatie 2020</vt:lpstr>
      <vt:lpstr>Burgemeestersconvenant</vt:lpstr>
      <vt:lpstr>Burgemeestersconvenant in de regio</vt:lpstr>
      <vt:lpstr>IGEAN = territoriaal coördinator</vt:lpstr>
      <vt:lpstr>Nulmeting</vt:lpstr>
      <vt:lpstr>Nulmeting Mortsel 2011</vt:lpstr>
      <vt:lpstr>Nulmeting Mortsel 2011</vt:lpstr>
      <vt:lpstr>Grootste sector = huishoudens</vt:lpstr>
      <vt:lpstr>Kostprijs per huishouden</vt:lpstr>
      <vt:lpstr>2de grootste sector = vervoer</vt:lpstr>
      <vt:lpstr>3de grootste sector = tertiair</vt:lpstr>
      <vt:lpstr>4de grootste sector = industrie</vt:lpstr>
      <vt:lpstr>Gem. patrimonium</vt:lpstr>
      <vt:lpstr>Gem. patrimonium</vt:lpstr>
      <vt:lpstr>Gem. patrimonium</vt:lpstr>
      <vt:lpstr>Verwachte CO2-besparingen</vt:lpstr>
      <vt:lpstr>Traject Mortsel</vt:lpstr>
      <vt:lpstr>Investeren in energie- en klimaatacties = tal van voordelen + economisch rendabel</vt:lpstr>
    </vt:vector>
  </TitlesOfParts>
  <Company>IGEAN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</dc:creator>
  <cp:lastModifiedBy>Joost Sommen</cp:lastModifiedBy>
  <cp:revision>895</cp:revision>
  <dcterms:created xsi:type="dcterms:W3CDTF">2000-01-31T12:13:06Z</dcterms:created>
  <dcterms:modified xsi:type="dcterms:W3CDTF">2015-05-21T14:20:21Z</dcterms:modified>
</cp:coreProperties>
</file>